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69" r:id="rId1"/>
  </p:sldMasterIdLst>
  <p:notesMasterIdLst>
    <p:notesMasterId r:id="rId12"/>
  </p:notesMasterIdLst>
  <p:sldIdLst>
    <p:sldId id="256" r:id="rId2"/>
    <p:sldId id="257" r:id="rId3"/>
    <p:sldId id="261" r:id="rId4"/>
    <p:sldId id="258" r:id="rId5"/>
    <p:sldId id="259" r:id="rId6"/>
    <p:sldId id="268" r:id="rId7"/>
    <p:sldId id="269" r:id="rId8"/>
    <p:sldId id="270" r:id="rId9"/>
    <p:sldId id="271"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041"/>
  </p:normalViewPr>
  <p:slideViewPr>
    <p:cSldViewPr snapToGrid="0" snapToObjects="1">
      <p:cViewPr varScale="1">
        <p:scale>
          <a:sx n="104" d="100"/>
          <a:sy n="104" d="100"/>
        </p:scale>
        <p:origin x="14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4.svg"/><Relationship Id="rId1" Type="http://schemas.openxmlformats.org/officeDocument/2006/relationships/image" Target="../media/image11.png"/><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8CEC823D-09FF-4EED-BB61-DC8C6BD4FADC}"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23333E3-33D7-42CF-9EDC-197B317DA6C1}">
      <dgm:prSet/>
      <dgm:spPr/>
      <dgm:t>
        <a:bodyPr/>
        <a:lstStyle/>
        <a:p>
          <a:pPr>
            <a:defRPr cap="all"/>
          </a:pPr>
          <a:r>
            <a:rPr lang="en-US"/>
            <a:t>Skilled Labor Shortages</a:t>
          </a:r>
        </a:p>
      </dgm:t>
    </dgm:pt>
    <dgm:pt modelId="{328C1689-AD0E-40DB-AE85-E38F405447C6}" type="parTrans" cxnId="{B9FF28EA-E650-452A-9D83-489285BFEDB9}">
      <dgm:prSet/>
      <dgm:spPr/>
      <dgm:t>
        <a:bodyPr/>
        <a:lstStyle/>
        <a:p>
          <a:endParaRPr lang="en-US"/>
        </a:p>
      </dgm:t>
    </dgm:pt>
    <dgm:pt modelId="{B48DC9DB-3B5F-412F-BC68-F0028AE1A9E3}" type="sibTrans" cxnId="{B9FF28EA-E650-452A-9D83-489285BFEDB9}">
      <dgm:prSet/>
      <dgm:spPr/>
      <dgm:t>
        <a:bodyPr/>
        <a:lstStyle/>
        <a:p>
          <a:endParaRPr lang="en-US"/>
        </a:p>
      </dgm:t>
    </dgm:pt>
    <dgm:pt modelId="{D5D4C246-F01B-46F7-8E7E-E51CBE628AFF}">
      <dgm:prSet/>
      <dgm:spPr/>
      <dgm:t>
        <a:bodyPr/>
        <a:lstStyle/>
        <a:p>
          <a:pPr>
            <a:defRPr cap="all"/>
          </a:pPr>
          <a:r>
            <a:rPr lang="en-US"/>
            <a:t>Increasing Costs</a:t>
          </a:r>
        </a:p>
      </dgm:t>
    </dgm:pt>
    <dgm:pt modelId="{5FDF7097-8659-4F03-A2F0-0545015396D7}" type="parTrans" cxnId="{1DA5BBD0-C008-4EB4-A343-3E7D896D1FAC}">
      <dgm:prSet/>
      <dgm:spPr/>
      <dgm:t>
        <a:bodyPr/>
        <a:lstStyle/>
        <a:p>
          <a:endParaRPr lang="en-US"/>
        </a:p>
      </dgm:t>
    </dgm:pt>
    <dgm:pt modelId="{D87A8523-C493-4F3B-A6EB-0464037AA663}" type="sibTrans" cxnId="{1DA5BBD0-C008-4EB4-A343-3E7D896D1FAC}">
      <dgm:prSet/>
      <dgm:spPr/>
      <dgm:t>
        <a:bodyPr/>
        <a:lstStyle/>
        <a:p>
          <a:endParaRPr lang="en-US"/>
        </a:p>
      </dgm:t>
    </dgm:pt>
    <dgm:pt modelId="{1B630EA6-21DC-465E-B0A8-70111FB303D3}">
      <dgm:prSet/>
      <dgm:spPr/>
      <dgm:t>
        <a:bodyPr/>
        <a:lstStyle/>
        <a:p>
          <a:pPr>
            <a:defRPr cap="all"/>
          </a:pPr>
          <a:r>
            <a:rPr lang="en-US"/>
            <a:t>Fluctuating Consumer Demand</a:t>
          </a:r>
        </a:p>
      </dgm:t>
    </dgm:pt>
    <dgm:pt modelId="{5644990B-7798-43D0-B5D6-ACDD28FB0945}" type="parTrans" cxnId="{AA470D32-48B7-4DE5-8AF4-D1AB86ABD81B}">
      <dgm:prSet/>
      <dgm:spPr/>
      <dgm:t>
        <a:bodyPr/>
        <a:lstStyle/>
        <a:p>
          <a:endParaRPr lang="en-US"/>
        </a:p>
      </dgm:t>
    </dgm:pt>
    <dgm:pt modelId="{60576CDD-F45A-482B-BDB1-02F744C4BED0}" type="sibTrans" cxnId="{AA470D32-48B7-4DE5-8AF4-D1AB86ABD81B}">
      <dgm:prSet/>
      <dgm:spPr/>
      <dgm:t>
        <a:bodyPr/>
        <a:lstStyle/>
        <a:p>
          <a:endParaRPr lang="en-US"/>
        </a:p>
      </dgm:t>
    </dgm:pt>
    <dgm:pt modelId="{B001EFE6-C3A6-4CA6-8376-9EA4B6448738}">
      <dgm:prSet/>
      <dgm:spPr/>
      <dgm:t>
        <a:bodyPr/>
        <a:lstStyle/>
        <a:p>
          <a:pPr>
            <a:defRPr cap="all"/>
          </a:pPr>
          <a:r>
            <a:rPr lang="en-US"/>
            <a:t>Supply Chain Issues</a:t>
          </a:r>
        </a:p>
      </dgm:t>
    </dgm:pt>
    <dgm:pt modelId="{2EBC357F-2028-4DD8-9A95-219810FFE001}" type="parTrans" cxnId="{6363BD3B-1FE2-45A6-9E18-AD92A19E4B4B}">
      <dgm:prSet/>
      <dgm:spPr/>
      <dgm:t>
        <a:bodyPr/>
        <a:lstStyle/>
        <a:p>
          <a:endParaRPr lang="en-US"/>
        </a:p>
      </dgm:t>
    </dgm:pt>
    <dgm:pt modelId="{F2FC6121-A000-4DE4-AE1F-F943015A6A63}" type="sibTrans" cxnId="{6363BD3B-1FE2-45A6-9E18-AD92A19E4B4B}">
      <dgm:prSet/>
      <dgm:spPr/>
      <dgm:t>
        <a:bodyPr/>
        <a:lstStyle/>
        <a:p>
          <a:endParaRPr lang="en-US"/>
        </a:p>
      </dgm:t>
    </dgm:pt>
    <dgm:pt modelId="{B9B61841-F74C-44D8-8792-84BBEBE264DB}" type="pres">
      <dgm:prSet presAssocID="{8CEC823D-09FF-4EED-BB61-DC8C6BD4FADC}" presName="root" presStyleCnt="0">
        <dgm:presLayoutVars>
          <dgm:dir/>
          <dgm:resizeHandles val="exact"/>
        </dgm:presLayoutVars>
      </dgm:prSet>
      <dgm:spPr/>
    </dgm:pt>
    <dgm:pt modelId="{79D4CC2E-C2EB-4967-89FC-BA1083998858}" type="pres">
      <dgm:prSet presAssocID="{B23333E3-33D7-42CF-9EDC-197B317DA6C1}" presName="compNode" presStyleCnt="0"/>
      <dgm:spPr/>
    </dgm:pt>
    <dgm:pt modelId="{623AAC3E-B4B1-427D-B7F9-84BDAF6FE329}" type="pres">
      <dgm:prSet presAssocID="{B23333E3-33D7-42CF-9EDC-197B317DA6C1}" presName="iconBgRect" presStyleLbl="bgShp" presStyleIdx="0" presStyleCnt="4"/>
      <dgm:spPr>
        <a:prstGeom prst="round2DiagRect">
          <a:avLst>
            <a:gd name="adj1" fmla="val 29727"/>
            <a:gd name="adj2" fmla="val 0"/>
          </a:avLst>
        </a:prstGeom>
      </dgm:spPr>
    </dgm:pt>
    <dgm:pt modelId="{93ACF3CC-8525-4B81-8B17-EB83E355ACA4}" type="pres">
      <dgm:prSet presAssocID="{B23333E3-33D7-42CF-9EDC-197B317DA6C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struction Worker"/>
        </a:ext>
      </dgm:extLst>
    </dgm:pt>
    <dgm:pt modelId="{67BAC418-7342-4FB7-83E7-5AB31D90DA7E}" type="pres">
      <dgm:prSet presAssocID="{B23333E3-33D7-42CF-9EDC-197B317DA6C1}" presName="spaceRect" presStyleCnt="0"/>
      <dgm:spPr/>
    </dgm:pt>
    <dgm:pt modelId="{28558433-3BDE-419D-AE47-194B610FCAD2}" type="pres">
      <dgm:prSet presAssocID="{B23333E3-33D7-42CF-9EDC-197B317DA6C1}" presName="textRect" presStyleLbl="revTx" presStyleIdx="0" presStyleCnt="4">
        <dgm:presLayoutVars>
          <dgm:chMax val="1"/>
          <dgm:chPref val="1"/>
        </dgm:presLayoutVars>
      </dgm:prSet>
      <dgm:spPr/>
    </dgm:pt>
    <dgm:pt modelId="{0D0255DD-BD7F-4F42-ABFE-C9C0B99A734E}" type="pres">
      <dgm:prSet presAssocID="{B48DC9DB-3B5F-412F-BC68-F0028AE1A9E3}" presName="sibTrans" presStyleCnt="0"/>
      <dgm:spPr/>
    </dgm:pt>
    <dgm:pt modelId="{F3A3BB55-FC62-45C3-BFEF-8FB1D0582A1E}" type="pres">
      <dgm:prSet presAssocID="{D5D4C246-F01B-46F7-8E7E-E51CBE628AFF}" presName="compNode" presStyleCnt="0"/>
      <dgm:spPr/>
    </dgm:pt>
    <dgm:pt modelId="{865EAB95-5DA6-44E8-B711-7AB39201885C}" type="pres">
      <dgm:prSet presAssocID="{D5D4C246-F01B-46F7-8E7E-E51CBE628AFF}" presName="iconBgRect" presStyleLbl="bgShp" presStyleIdx="1" presStyleCnt="4"/>
      <dgm:spPr>
        <a:prstGeom prst="round2DiagRect">
          <a:avLst>
            <a:gd name="adj1" fmla="val 29727"/>
            <a:gd name="adj2" fmla="val 0"/>
          </a:avLst>
        </a:prstGeom>
      </dgm:spPr>
    </dgm:pt>
    <dgm:pt modelId="{DABB01D2-AE88-4C66-9B3B-B810A669D495}" type="pres">
      <dgm:prSet presAssocID="{D5D4C246-F01B-46F7-8E7E-E51CBE628A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0E277F66-95C7-41D1-ADA6-5082CF3DDD3E}" type="pres">
      <dgm:prSet presAssocID="{D5D4C246-F01B-46F7-8E7E-E51CBE628AFF}" presName="spaceRect" presStyleCnt="0"/>
      <dgm:spPr/>
    </dgm:pt>
    <dgm:pt modelId="{F72526E8-D92B-4C74-93C4-D670CD6EAE5C}" type="pres">
      <dgm:prSet presAssocID="{D5D4C246-F01B-46F7-8E7E-E51CBE628AFF}" presName="textRect" presStyleLbl="revTx" presStyleIdx="1" presStyleCnt="4">
        <dgm:presLayoutVars>
          <dgm:chMax val="1"/>
          <dgm:chPref val="1"/>
        </dgm:presLayoutVars>
      </dgm:prSet>
      <dgm:spPr/>
    </dgm:pt>
    <dgm:pt modelId="{2CC5AEAE-5C17-4C5F-A312-673CDABB8ACD}" type="pres">
      <dgm:prSet presAssocID="{D87A8523-C493-4F3B-A6EB-0464037AA663}" presName="sibTrans" presStyleCnt="0"/>
      <dgm:spPr/>
    </dgm:pt>
    <dgm:pt modelId="{53BF2F75-7081-4612-A081-395FDE50F0C4}" type="pres">
      <dgm:prSet presAssocID="{1B630EA6-21DC-465E-B0A8-70111FB303D3}" presName="compNode" presStyleCnt="0"/>
      <dgm:spPr/>
    </dgm:pt>
    <dgm:pt modelId="{6759E639-9DED-4143-86AC-CD3EA2AFC746}" type="pres">
      <dgm:prSet presAssocID="{1B630EA6-21DC-465E-B0A8-70111FB303D3}" presName="iconBgRect" presStyleLbl="bgShp" presStyleIdx="2" presStyleCnt="4"/>
      <dgm:spPr>
        <a:prstGeom prst="round2DiagRect">
          <a:avLst>
            <a:gd name="adj1" fmla="val 29727"/>
            <a:gd name="adj2" fmla="val 0"/>
          </a:avLst>
        </a:prstGeom>
      </dgm:spPr>
    </dgm:pt>
    <dgm:pt modelId="{5A2DF11D-85B7-469D-9FB6-F5B40C0006B0}" type="pres">
      <dgm:prSet presAssocID="{1B630EA6-21DC-465E-B0A8-70111FB303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Graph with Upward Trend"/>
        </a:ext>
      </dgm:extLst>
    </dgm:pt>
    <dgm:pt modelId="{0D8950C8-F0FF-4A1F-89D1-8337B30CBF21}" type="pres">
      <dgm:prSet presAssocID="{1B630EA6-21DC-465E-B0A8-70111FB303D3}" presName="spaceRect" presStyleCnt="0"/>
      <dgm:spPr/>
    </dgm:pt>
    <dgm:pt modelId="{E5B99787-8D4C-4786-80EE-2D7539E9F5D4}" type="pres">
      <dgm:prSet presAssocID="{1B630EA6-21DC-465E-B0A8-70111FB303D3}" presName="textRect" presStyleLbl="revTx" presStyleIdx="2" presStyleCnt="4">
        <dgm:presLayoutVars>
          <dgm:chMax val="1"/>
          <dgm:chPref val="1"/>
        </dgm:presLayoutVars>
      </dgm:prSet>
      <dgm:spPr/>
    </dgm:pt>
    <dgm:pt modelId="{AB199E60-1E2C-4C04-8DBF-812AF739CE50}" type="pres">
      <dgm:prSet presAssocID="{60576CDD-F45A-482B-BDB1-02F744C4BED0}" presName="sibTrans" presStyleCnt="0"/>
      <dgm:spPr/>
    </dgm:pt>
    <dgm:pt modelId="{28850270-1E74-4DC6-9482-05C74C0E63B1}" type="pres">
      <dgm:prSet presAssocID="{B001EFE6-C3A6-4CA6-8376-9EA4B6448738}" presName="compNode" presStyleCnt="0"/>
      <dgm:spPr/>
    </dgm:pt>
    <dgm:pt modelId="{955FD35A-A2AE-45D1-BBB4-C532E0A71894}" type="pres">
      <dgm:prSet presAssocID="{B001EFE6-C3A6-4CA6-8376-9EA4B6448738}" presName="iconBgRect" presStyleLbl="bgShp" presStyleIdx="3" presStyleCnt="4"/>
      <dgm:spPr>
        <a:prstGeom prst="round2DiagRect">
          <a:avLst>
            <a:gd name="adj1" fmla="val 29727"/>
            <a:gd name="adj2" fmla="val 0"/>
          </a:avLst>
        </a:prstGeom>
      </dgm:spPr>
    </dgm:pt>
    <dgm:pt modelId="{3DE2623E-027A-4930-B3D4-8C6700DE2130}" type="pres">
      <dgm:prSet presAssocID="{B001EFE6-C3A6-4CA6-8376-9EA4B64487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uck"/>
        </a:ext>
      </dgm:extLst>
    </dgm:pt>
    <dgm:pt modelId="{434164C3-B3AD-4202-9D1A-E8568C175329}" type="pres">
      <dgm:prSet presAssocID="{B001EFE6-C3A6-4CA6-8376-9EA4B6448738}" presName="spaceRect" presStyleCnt="0"/>
      <dgm:spPr/>
    </dgm:pt>
    <dgm:pt modelId="{5797478C-A05C-43D2-802C-016432D18EAA}" type="pres">
      <dgm:prSet presAssocID="{B001EFE6-C3A6-4CA6-8376-9EA4B6448738}" presName="textRect" presStyleLbl="revTx" presStyleIdx="3" presStyleCnt="4">
        <dgm:presLayoutVars>
          <dgm:chMax val="1"/>
          <dgm:chPref val="1"/>
        </dgm:presLayoutVars>
      </dgm:prSet>
      <dgm:spPr/>
    </dgm:pt>
  </dgm:ptLst>
  <dgm:cxnLst>
    <dgm:cxn modelId="{AA470D32-48B7-4DE5-8AF4-D1AB86ABD81B}" srcId="{8CEC823D-09FF-4EED-BB61-DC8C6BD4FADC}" destId="{1B630EA6-21DC-465E-B0A8-70111FB303D3}" srcOrd="2" destOrd="0" parTransId="{5644990B-7798-43D0-B5D6-ACDD28FB0945}" sibTransId="{60576CDD-F45A-482B-BDB1-02F744C4BED0}"/>
    <dgm:cxn modelId="{6363BD3B-1FE2-45A6-9E18-AD92A19E4B4B}" srcId="{8CEC823D-09FF-4EED-BB61-DC8C6BD4FADC}" destId="{B001EFE6-C3A6-4CA6-8376-9EA4B6448738}" srcOrd="3" destOrd="0" parTransId="{2EBC357F-2028-4DD8-9A95-219810FFE001}" sibTransId="{F2FC6121-A000-4DE4-AE1F-F943015A6A63}"/>
    <dgm:cxn modelId="{30B19C40-2517-4203-A5B9-978A7B7A7689}" type="presOf" srcId="{1B630EA6-21DC-465E-B0A8-70111FB303D3}" destId="{E5B99787-8D4C-4786-80EE-2D7539E9F5D4}" srcOrd="0" destOrd="0" presId="urn:microsoft.com/office/officeart/2018/5/layout/IconLeafLabelList"/>
    <dgm:cxn modelId="{A5660F8C-A8ED-4CCF-A777-FEC2E84D78CD}" type="presOf" srcId="{8CEC823D-09FF-4EED-BB61-DC8C6BD4FADC}" destId="{B9B61841-F74C-44D8-8792-84BBEBE264DB}" srcOrd="0" destOrd="0" presId="urn:microsoft.com/office/officeart/2018/5/layout/IconLeafLabelList"/>
    <dgm:cxn modelId="{1DA5BBD0-C008-4EB4-A343-3E7D896D1FAC}" srcId="{8CEC823D-09FF-4EED-BB61-DC8C6BD4FADC}" destId="{D5D4C246-F01B-46F7-8E7E-E51CBE628AFF}" srcOrd="1" destOrd="0" parTransId="{5FDF7097-8659-4F03-A2F0-0545015396D7}" sibTransId="{D87A8523-C493-4F3B-A6EB-0464037AA663}"/>
    <dgm:cxn modelId="{B7B853DC-5BDE-4690-9E89-1DF0C17E4A69}" type="presOf" srcId="{B23333E3-33D7-42CF-9EDC-197B317DA6C1}" destId="{28558433-3BDE-419D-AE47-194B610FCAD2}" srcOrd="0" destOrd="0" presId="urn:microsoft.com/office/officeart/2018/5/layout/IconLeafLabelList"/>
    <dgm:cxn modelId="{AC4573DE-C462-4BD4-AEBE-FCDD2AB4E40F}" type="presOf" srcId="{D5D4C246-F01B-46F7-8E7E-E51CBE628AFF}" destId="{F72526E8-D92B-4C74-93C4-D670CD6EAE5C}" srcOrd="0" destOrd="0" presId="urn:microsoft.com/office/officeart/2018/5/layout/IconLeafLabelList"/>
    <dgm:cxn modelId="{B9FF28EA-E650-452A-9D83-489285BFEDB9}" srcId="{8CEC823D-09FF-4EED-BB61-DC8C6BD4FADC}" destId="{B23333E3-33D7-42CF-9EDC-197B317DA6C1}" srcOrd="0" destOrd="0" parTransId="{328C1689-AD0E-40DB-AE85-E38F405447C6}" sibTransId="{B48DC9DB-3B5F-412F-BC68-F0028AE1A9E3}"/>
    <dgm:cxn modelId="{800B43F5-153B-4CE1-8EDE-8BD6E65EB2F7}" type="presOf" srcId="{B001EFE6-C3A6-4CA6-8376-9EA4B6448738}" destId="{5797478C-A05C-43D2-802C-016432D18EAA}" srcOrd="0" destOrd="0" presId="urn:microsoft.com/office/officeart/2018/5/layout/IconLeafLabelList"/>
    <dgm:cxn modelId="{7BC5FE75-FA69-4D07-BCEF-814CEDDEC575}" type="presParOf" srcId="{B9B61841-F74C-44D8-8792-84BBEBE264DB}" destId="{79D4CC2E-C2EB-4967-89FC-BA1083998858}" srcOrd="0" destOrd="0" presId="urn:microsoft.com/office/officeart/2018/5/layout/IconLeafLabelList"/>
    <dgm:cxn modelId="{50DC2639-CCEC-42F2-BFD7-F0623B06C3CE}" type="presParOf" srcId="{79D4CC2E-C2EB-4967-89FC-BA1083998858}" destId="{623AAC3E-B4B1-427D-B7F9-84BDAF6FE329}" srcOrd="0" destOrd="0" presId="urn:microsoft.com/office/officeart/2018/5/layout/IconLeafLabelList"/>
    <dgm:cxn modelId="{ADC21A5B-5F27-480D-B8D7-0747A9324863}" type="presParOf" srcId="{79D4CC2E-C2EB-4967-89FC-BA1083998858}" destId="{93ACF3CC-8525-4B81-8B17-EB83E355ACA4}" srcOrd="1" destOrd="0" presId="urn:microsoft.com/office/officeart/2018/5/layout/IconLeafLabelList"/>
    <dgm:cxn modelId="{5FB26FCE-F455-4FD3-AA59-6D4CEE7F299F}" type="presParOf" srcId="{79D4CC2E-C2EB-4967-89FC-BA1083998858}" destId="{67BAC418-7342-4FB7-83E7-5AB31D90DA7E}" srcOrd="2" destOrd="0" presId="urn:microsoft.com/office/officeart/2018/5/layout/IconLeafLabelList"/>
    <dgm:cxn modelId="{5A7FB16E-0B8F-4FF3-90DD-2C45334B91FE}" type="presParOf" srcId="{79D4CC2E-C2EB-4967-89FC-BA1083998858}" destId="{28558433-3BDE-419D-AE47-194B610FCAD2}" srcOrd="3" destOrd="0" presId="urn:microsoft.com/office/officeart/2018/5/layout/IconLeafLabelList"/>
    <dgm:cxn modelId="{E7CD36CD-DC96-4FA9-B2FB-EF7CC5DC867D}" type="presParOf" srcId="{B9B61841-F74C-44D8-8792-84BBEBE264DB}" destId="{0D0255DD-BD7F-4F42-ABFE-C9C0B99A734E}" srcOrd="1" destOrd="0" presId="urn:microsoft.com/office/officeart/2018/5/layout/IconLeafLabelList"/>
    <dgm:cxn modelId="{14847F23-96E2-459C-B1B5-2D0E61016DDD}" type="presParOf" srcId="{B9B61841-F74C-44D8-8792-84BBEBE264DB}" destId="{F3A3BB55-FC62-45C3-BFEF-8FB1D0582A1E}" srcOrd="2" destOrd="0" presId="urn:microsoft.com/office/officeart/2018/5/layout/IconLeafLabelList"/>
    <dgm:cxn modelId="{9056437A-7C7C-4A05-B1AA-BE5191B902BB}" type="presParOf" srcId="{F3A3BB55-FC62-45C3-BFEF-8FB1D0582A1E}" destId="{865EAB95-5DA6-44E8-B711-7AB39201885C}" srcOrd="0" destOrd="0" presId="urn:microsoft.com/office/officeart/2018/5/layout/IconLeafLabelList"/>
    <dgm:cxn modelId="{F4C1751E-B9BF-43D1-9FD0-8FDC809A7BF5}" type="presParOf" srcId="{F3A3BB55-FC62-45C3-BFEF-8FB1D0582A1E}" destId="{DABB01D2-AE88-4C66-9B3B-B810A669D495}" srcOrd="1" destOrd="0" presId="urn:microsoft.com/office/officeart/2018/5/layout/IconLeafLabelList"/>
    <dgm:cxn modelId="{62CBC141-237B-4B13-88BC-B78A58FFB942}" type="presParOf" srcId="{F3A3BB55-FC62-45C3-BFEF-8FB1D0582A1E}" destId="{0E277F66-95C7-41D1-ADA6-5082CF3DDD3E}" srcOrd="2" destOrd="0" presId="urn:microsoft.com/office/officeart/2018/5/layout/IconLeafLabelList"/>
    <dgm:cxn modelId="{5B72C928-9303-4796-9D8E-46673BAD96FB}" type="presParOf" srcId="{F3A3BB55-FC62-45C3-BFEF-8FB1D0582A1E}" destId="{F72526E8-D92B-4C74-93C4-D670CD6EAE5C}" srcOrd="3" destOrd="0" presId="urn:microsoft.com/office/officeart/2018/5/layout/IconLeafLabelList"/>
    <dgm:cxn modelId="{E5DA9C36-E414-4E9C-8B52-79EF5DC04544}" type="presParOf" srcId="{B9B61841-F74C-44D8-8792-84BBEBE264DB}" destId="{2CC5AEAE-5C17-4C5F-A312-673CDABB8ACD}" srcOrd="3" destOrd="0" presId="urn:microsoft.com/office/officeart/2018/5/layout/IconLeafLabelList"/>
    <dgm:cxn modelId="{9F9771D2-A88B-402D-841D-604C3FBB9E2A}" type="presParOf" srcId="{B9B61841-F74C-44D8-8792-84BBEBE264DB}" destId="{53BF2F75-7081-4612-A081-395FDE50F0C4}" srcOrd="4" destOrd="0" presId="urn:microsoft.com/office/officeart/2018/5/layout/IconLeafLabelList"/>
    <dgm:cxn modelId="{1C94A528-347B-4724-81EA-400438EE2D6B}" type="presParOf" srcId="{53BF2F75-7081-4612-A081-395FDE50F0C4}" destId="{6759E639-9DED-4143-86AC-CD3EA2AFC746}" srcOrd="0" destOrd="0" presId="urn:microsoft.com/office/officeart/2018/5/layout/IconLeafLabelList"/>
    <dgm:cxn modelId="{46D48072-773C-4885-86FE-93BE6F60655A}" type="presParOf" srcId="{53BF2F75-7081-4612-A081-395FDE50F0C4}" destId="{5A2DF11D-85B7-469D-9FB6-F5B40C0006B0}" srcOrd="1" destOrd="0" presId="urn:microsoft.com/office/officeart/2018/5/layout/IconLeafLabelList"/>
    <dgm:cxn modelId="{46CFB75D-F0B8-4D5D-864F-D83EF57BFF92}" type="presParOf" srcId="{53BF2F75-7081-4612-A081-395FDE50F0C4}" destId="{0D8950C8-F0FF-4A1F-89D1-8337B30CBF21}" srcOrd="2" destOrd="0" presId="urn:microsoft.com/office/officeart/2018/5/layout/IconLeafLabelList"/>
    <dgm:cxn modelId="{30C19320-E52A-44B1-B8B4-3C33906E38CB}" type="presParOf" srcId="{53BF2F75-7081-4612-A081-395FDE50F0C4}" destId="{E5B99787-8D4C-4786-80EE-2D7539E9F5D4}" srcOrd="3" destOrd="0" presId="urn:microsoft.com/office/officeart/2018/5/layout/IconLeafLabelList"/>
    <dgm:cxn modelId="{D7217C0C-E284-4733-9E5F-D82192FBD6D0}" type="presParOf" srcId="{B9B61841-F74C-44D8-8792-84BBEBE264DB}" destId="{AB199E60-1E2C-4C04-8DBF-812AF739CE50}" srcOrd="5" destOrd="0" presId="urn:microsoft.com/office/officeart/2018/5/layout/IconLeafLabelList"/>
    <dgm:cxn modelId="{4B9DE669-95C3-43E1-9FEC-04A235718DB8}" type="presParOf" srcId="{B9B61841-F74C-44D8-8792-84BBEBE264DB}" destId="{28850270-1E74-4DC6-9482-05C74C0E63B1}" srcOrd="6" destOrd="0" presId="urn:microsoft.com/office/officeart/2018/5/layout/IconLeafLabelList"/>
    <dgm:cxn modelId="{67768202-DC28-43B9-91B5-1D4B7EC45941}" type="presParOf" srcId="{28850270-1E74-4DC6-9482-05C74C0E63B1}" destId="{955FD35A-A2AE-45D1-BBB4-C532E0A71894}" srcOrd="0" destOrd="0" presId="urn:microsoft.com/office/officeart/2018/5/layout/IconLeafLabelList"/>
    <dgm:cxn modelId="{FD7B254F-75D2-4895-919A-B07A7FC60442}" type="presParOf" srcId="{28850270-1E74-4DC6-9482-05C74C0E63B1}" destId="{3DE2623E-027A-4930-B3D4-8C6700DE2130}" srcOrd="1" destOrd="0" presId="urn:microsoft.com/office/officeart/2018/5/layout/IconLeafLabelList"/>
    <dgm:cxn modelId="{B38423D7-8488-4C64-AA1F-2C83739CA4CD}" type="presParOf" srcId="{28850270-1E74-4DC6-9482-05C74C0E63B1}" destId="{434164C3-B3AD-4202-9D1A-E8568C175329}" srcOrd="2" destOrd="0" presId="urn:microsoft.com/office/officeart/2018/5/layout/IconLeafLabelList"/>
    <dgm:cxn modelId="{26AD5905-0F98-4B4A-9A4A-5642F1B42FBD}" type="presParOf" srcId="{28850270-1E74-4DC6-9482-05C74C0E63B1}" destId="{5797478C-A05C-43D2-802C-016432D18EAA}"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AAC3E-B4B1-427D-B7F9-84BDAF6FE329}">
      <dsp:nvSpPr>
        <dsp:cNvPr id="0" name=""/>
        <dsp:cNvSpPr/>
      </dsp:nvSpPr>
      <dsp:spPr>
        <a:xfrm>
          <a:off x="510542" y="417388"/>
          <a:ext cx="1440612" cy="14406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CF3CC-8525-4B81-8B17-EB83E355ACA4}">
      <dsp:nvSpPr>
        <dsp:cNvPr id="0" name=""/>
        <dsp:cNvSpPr/>
      </dsp:nvSpPr>
      <dsp:spPr>
        <a:xfrm>
          <a:off x="817558" y="724404"/>
          <a:ext cx="826580" cy="8265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558433-3BDE-419D-AE47-194B610FCAD2}">
      <dsp:nvSpPr>
        <dsp:cNvPr id="0" name=""/>
        <dsp:cNvSpPr/>
      </dsp:nvSpPr>
      <dsp:spPr>
        <a:xfrm>
          <a:off x="50019" y="2306716"/>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Skilled Labor Shortages</a:t>
          </a:r>
        </a:p>
      </dsp:txBody>
      <dsp:txXfrm>
        <a:off x="50019" y="2306716"/>
        <a:ext cx="2361659" cy="720000"/>
      </dsp:txXfrm>
    </dsp:sp>
    <dsp:sp modelId="{865EAB95-5DA6-44E8-B711-7AB39201885C}">
      <dsp:nvSpPr>
        <dsp:cNvPr id="0" name=""/>
        <dsp:cNvSpPr/>
      </dsp:nvSpPr>
      <dsp:spPr>
        <a:xfrm>
          <a:off x="3285492" y="417388"/>
          <a:ext cx="1440612" cy="14406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BB01D2-AE88-4C66-9B3B-B810A669D495}">
      <dsp:nvSpPr>
        <dsp:cNvPr id="0" name=""/>
        <dsp:cNvSpPr/>
      </dsp:nvSpPr>
      <dsp:spPr>
        <a:xfrm>
          <a:off x="3592507" y="724404"/>
          <a:ext cx="826580" cy="8265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2526E8-D92B-4C74-93C4-D670CD6EAE5C}">
      <dsp:nvSpPr>
        <dsp:cNvPr id="0" name=""/>
        <dsp:cNvSpPr/>
      </dsp:nvSpPr>
      <dsp:spPr>
        <a:xfrm>
          <a:off x="2824968" y="2306716"/>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Increasing Costs</a:t>
          </a:r>
        </a:p>
      </dsp:txBody>
      <dsp:txXfrm>
        <a:off x="2824968" y="2306716"/>
        <a:ext cx="2361659" cy="720000"/>
      </dsp:txXfrm>
    </dsp:sp>
    <dsp:sp modelId="{6759E639-9DED-4143-86AC-CD3EA2AFC746}">
      <dsp:nvSpPr>
        <dsp:cNvPr id="0" name=""/>
        <dsp:cNvSpPr/>
      </dsp:nvSpPr>
      <dsp:spPr>
        <a:xfrm>
          <a:off x="6060441" y="417388"/>
          <a:ext cx="1440612" cy="14406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DF11D-85B7-469D-9FB6-F5B40C0006B0}">
      <dsp:nvSpPr>
        <dsp:cNvPr id="0" name=""/>
        <dsp:cNvSpPr/>
      </dsp:nvSpPr>
      <dsp:spPr>
        <a:xfrm>
          <a:off x="6367457" y="724404"/>
          <a:ext cx="826580" cy="8265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B99787-8D4C-4786-80EE-2D7539E9F5D4}">
      <dsp:nvSpPr>
        <dsp:cNvPr id="0" name=""/>
        <dsp:cNvSpPr/>
      </dsp:nvSpPr>
      <dsp:spPr>
        <a:xfrm>
          <a:off x="5599918" y="2306716"/>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Fluctuating Consumer Demand</a:t>
          </a:r>
        </a:p>
      </dsp:txBody>
      <dsp:txXfrm>
        <a:off x="5599918" y="2306716"/>
        <a:ext cx="2361659" cy="720000"/>
      </dsp:txXfrm>
    </dsp:sp>
    <dsp:sp modelId="{955FD35A-A2AE-45D1-BBB4-C532E0A71894}">
      <dsp:nvSpPr>
        <dsp:cNvPr id="0" name=""/>
        <dsp:cNvSpPr/>
      </dsp:nvSpPr>
      <dsp:spPr>
        <a:xfrm>
          <a:off x="8835391" y="417388"/>
          <a:ext cx="1440612" cy="144061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2623E-027A-4930-B3D4-8C6700DE2130}">
      <dsp:nvSpPr>
        <dsp:cNvPr id="0" name=""/>
        <dsp:cNvSpPr/>
      </dsp:nvSpPr>
      <dsp:spPr>
        <a:xfrm>
          <a:off x="9142406" y="724404"/>
          <a:ext cx="826580" cy="8265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97478C-A05C-43D2-802C-016432D18EAA}">
      <dsp:nvSpPr>
        <dsp:cNvPr id="0" name=""/>
        <dsp:cNvSpPr/>
      </dsp:nvSpPr>
      <dsp:spPr>
        <a:xfrm>
          <a:off x="8374867" y="2306716"/>
          <a:ext cx="236165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Supply Chain Issues</a:t>
          </a:r>
        </a:p>
      </dsp:txBody>
      <dsp:txXfrm>
        <a:off x="8374867" y="2306716"/>
        <a:ext cx="2361659"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CD1DE-D6B9-0B42-B36F-1992A6A6BF04}" type="datetimeFigureOut">
              <a:rPr lang="en-US" smtClean="0"/>
              <a:t>12/8/19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6A496C-D14B-C94A-B322-895757638307}" type="slidenum">
              <a:rPr lang="en-US" smtClean="0"/>
              <a:t>‹#›</a:t>
            </a:fld>
            <a:endParaRPr lang="en-US"/>
          </a:p>
        </p:txBody>
      </p:sp>
    </p:spTree>
    <p:extLst>
      <p:ext uri="{BB962C8B-B14F-4D97-AF65-F5344CB8AC3E}">
        <p14:creationId xmlns:p14="http://schemas.microsoft.com/office/powerpoint/2010/main" val="1632541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Boaz Allen Harris was invited by Arion, an international retailer, to conduct an analysis of sales in their furniture division. Furniture sales take significant resources to manufacture and warehouse. Increasing the accuracy in forecasting future demand would have a significant improvement in Arion’s bottom line.</a:t>
            </a:r>
          </a:p>
          <a:p>
            <a:endParaRPr lang="en-US" dirty="0"/>
          </a:p>
        </p:txBody>
      </p:sp>
      <p:sp>
        <p:nvSpPr>
          <p:cNvPr id="4" name="Slide Number Placeholder 3"/>
          <p:cNvSpPr>
            <a:spLocks noGrp="1"/>
          </p:cNvSpPr>
          <p:nvPr>
            <p:ph type="sldNum" sz="quarter" idx="5"/>
          </p:nvPr>
        </p:nvSpPr>
        <p:spPr/>
        <p:txBody>
          <a:bodyPr/>
          <a:lstStyle/>
          <a:p>
            <a:fld id="{A86A496C-D14B-C94A-B322-895757638307}" type="slidenum">
              <a:rPr lang="en-US" smtClean="0"/>
              <a:t>1</a:t>
            </a:fld>
            <a:endParaRPr lang="en-US"/>
          </a:p>
        </p:txBody>
      </p:sp>
    </p:spTree>
    <p:extLst>
      <p:ext uri="{BB962C8B-B14F-4D97-AF65-F5344CB8AC3E}">
        <p14:creationId xmlns:p14="http://schemas.microsoft.com/office/powerpoint/2010/main" val="1880447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Arion is concerned about the underlying trend and seasonality in their furniture sales division. The ability to project future sales will help them bring efficiencies to their manufacturing schedule and empower their marketing and sales teams. Since some of their furniture lines are manufactured domestically, Arion has to manage the following challenges:</a:t>
            </a:r>
          </a:p>
          <a:p>
            <a:pPr lvl="0"/>
            <a:r>
              <a:rPr lang="en-US" sz="1200" kern="1200" dirty="0">
                <a:solidFill>
                  <a:schemeClr val="tx1"/>
                </a:solidFill>
                <a:effectLst/>
                <a:latin typeface="+mn-lt"/>
                <a:ea typeface="+mn-ea"/>
                <a:cs typeface="+mn-cs"/>
              </a:rPr>
              <a:t>Skilled labor shortages – near full employment is creating issues</a:t>
            </a:r>
          </a:p>
          <a:p>
            <a:pPr lvl="0"/>
            <a:r>
              <a:rPr lang="en-US" sz="1200" kern="1200" dirty="0">
                <a:solidFill>
                  <a:schemeClr val="tx1"/>
                </a:solidFill>
                <a:effectLst/>
                <a:latin typeface="+mn-lt"/>
                <a:ea typeface="+mn-ea"/>
                <a:cs typeface="+mn-cs"/>
              </a:rPr>
              <a:t>Increasing costs – many states are phasing in increases in the minimum wage</a:t>
            </a:r>
          </a:p>
          <a:p>
            <a:pPr lvl="0"/>
            <a:r>
              <a:rPr lang="en-US" sz="1200" kern="1200" dirty="0">
                <a:solidFill>
                  <a:schemeClr val="tx1"/>
                </a:solidFill>
                <a:effectLst/>
                <a:latin typeface="+mn-lt"/>
                <a:ea typeface="+mn-ea"/>
                <a:cs typeface="+mn-cs"/>
              </a:rPr>
              <a:t>Fluctuating customer demand – furniture sales are highly correlated to new home sales and new business creation. Any downturn in the economy slows furniture sales.</a:t>
            </a:r>
          </a:p>
          <a:p>
            <a:pPr lvl="0"/>
            <a:r>
              <a:rPr lang="en-US" sz="1200" kern="1200" dirty="0">
                <a:solidFill>
                  <a:schemeClr val="tx1"/>
                </a:solidFill>
                <a:effectLst/>
                <a:latin typeface="+mn-lt"/>
                <a:ea typeface="+mn-ea"/>
                <a:cs typeface="+mn-cs"/>
              </a:rPr>
              <a:t>Supply chain issues – disruptions in material availability, trade wars, etc.</a:t>
            </a:r>
          </a:p>
          <a:p>
            <a:endParaRPr lang="en-US" dirty="0"/>
          </a:p>
        </p:txBody>
      </p:sp>
      <p:sp>
        <p:nvSpPr>
          <p:cNvPr id="4" name="Slide Number Placeholder 3"/>
          <p:cNvSpPr>
            <a:spLocks noGrp="1"/>
          </p:cNvSpPr>
          <p:nvPr>
            <p:ph type="sldNum" sz="quarter" idx="5"/>
          </p:nvPr>
        </p:nvSpPr>
        <p:spPr/>
        <p:txBody>
          <a:bodyPr/>
          <a:lstStyle/>
          <a:p>
            <a:fld id="{A86A496C-D14B-C94A-B322-895757638307}" type="slidenum">
              <a:rPr lang="en-US" smtClean="0"/>
              <a:t>2</a:t>
            </a:fld>
            <a:endParaRPr lang="en-US"/>
          </a:p>
        </p:txBody>
      </p:sp>
    </p:spTree>
    <p:extLst>
      <p:ext uri="{BB962C8B-B14F-4D97-AF65-F5344CB8AC3E}">
        <p14:creationId xmlns:p14="http://schemas.microsoft.com/office/powerpoint/2010/main" val="3379723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Arion supplied us with a dataset of all their retail activity from 2014-2017. Our data science team worked in both Python and R to conduct the time series analysis</a:t>
            </a:r>
            <a:r>
              <a:rPr lang="en-US" dirty="0">
                <a:effectLst/>
              </a:rPr>
              <a:t> </a:t>
            </a:r>
            <a:endParaRPr lang="en-US" dirty="0"/>
          </a:p>
        </p:txBody>
      </p:sp>
      <p:sp>
        <p:nvSpPr>
          <p:cNvPr id="4" name="Slide Number Placeholder 3"/>
          <p:cNvSpPr>
            <a:spLocks noGrp="1"/>
          </p:cNvSpPr>
          <p:nvPr>
            <p:ph type="sldNum" sz="quarter" idx="5"/>
          </p:nvPr>
        </p:nvSpPr>
        <p:spPr/>
        <p:txBody>
          <a:bodyPr/>
          <a:lstStyle/>
          <a:p>
            <a:fld id="{A86A496C-D14B-C94A-B322-895757638307}" type="slidenum">
              <a:rPr lang="en-US" smtClean="0"/>
              <a:t>4</a:t>
            </a:fld>
            <a:endParaRPr lang="en-US"/>
          </a:p>
        </p:txBody>
      </p:sp>
    </p:spTree>
    <p:extLst>
      <p:ext uri="{BB962C8B-B14F-4D97-AF65-F5344CB8AC3E}">
        <p14:creationId xmlns:p14="http://schemas.microsoft.com/office/powerpoint/2010/main" val="60958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clear seasonality to this time series and also a general upward trend line. The peaks get higher over time as do the valleys. There is a steep decline in sales in the early months of the year, relatively slow growth over the summer months and an increase in the fall through December. </a:t>
            </a:r>
          </a:p>
          <a:p>
            <a:endParaRPr lang="en-US" dirty="0"/>
          </a:p>
        </p:txBody>
      </p:sp>
      <p:sp>
        <p:nvSpPr>
          <p:cNvPr id="4" name="Slide Number Placeholder 3"/>
          <p:cNvSpPr>
            <a:spLocks noGrp="1"/>
          </p:cNvSpPr>
          <p:nvPr>
            <p:ph type="sldNum" sz="quarter" idx="5"/>
          </p:nvPr>
        </p:nvSpPr>
        <p:spPr/>
        <p:txBody>
          <a:bodyPr/>
          <a:lstStyle/>
          <a:p>
            <a:fld id="{A86A496C-D14B-C94A-B322-895757638307}" type="slidenum">
              <a:rPr lang="en-US" smtClean="0"/>
              <a:t>5</a:t>
            </a:fld>
            <a:endParaRPr lang="en-US"/>
          </a:p>
        </p:txBody>
      </p:sp>
    </p:spTree>
    <p:extLst>
      <p:ext uri="{BB962C8B-B14F-4D97-AF65-F5344CB8AC3E}">
        <p14:creationId xmlns:p14="http://schemas.microsoft.com/office/powerpoint/2010/main" val="678409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area of research was Facebook’s Prophet library. Their model is a decomposable model with three main elements: trend, seasonality and holidays. Since we are dealing with retail data this framework is an excellent choice for forecasting. The Prophet model was compared to the historical data (Dark blue line is forecasting spend numbers, black dots are the actual spend numbers. The light blue shade is 95% confidence interval around the forecast.). It captured all of the historical data points within its confidence intervals. </a:t>
            </a:r>
          </a:p>
          <a:p>
            <a:endParaRPr lang="en-US" dirty="0"/>
          </a:p>
        </p:txBody>
      </p:sp>
      <p:sp>
        <p:nvSpPr>
          <p:cNvPr id="4" name="Slide Number Placeholder 3"/>
          <p:cNvSpPr>
            <a:spLocks noGrp="1"/>
          </p:cNvSpPr>
          <p:nvPr>
            <p:ph type="sldNum" sz="quarter" idx="5"/>
          </p:nvPr>
        </p:nvSpPr>
        <p:spPr/>
        <p:txBody>
          <a:bodyPr/>
          <a:lstStyle/>
          <a:p>
            <a:fld id="{A86A496C-D14B-C94A-B322-895757638307}" type="slidenum">
              <a:rPr lang="en-US" smtClean="0"/>
              <a:t>6</a:t>
            </a:fld>
            <a:endParaRPr lang="en-US"/>
          </a:p>
        </p:txBody>
      </p:sp>
    </p:spTree>
    <p:extLst>
      <p:ext uri="{BB962C8B-B14F-4D97-AF65-F5344CB8AC3E}">
        <p14:creationId xmlns:p14="http://schemas.microsoft.com/office/powerpoint/2010/main" val="179263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began exploring the data with different R software packages. This is a chart of the time series with different lags per month. Notice that the strongly positive lag 12. This confirms the strong seasonality of this time series. </a:t>
            </a:r>
          </a:p>
          <a:p>
            <a:endParaRPr lang="en-US" dirty="0"/>
          </a:p>
        </p:txBody>
      </p:sp>
      <p:sp>
        <p:nvSpPr>
          <p:cNvPr id="4" name="Slide Number Placeholder 3"/>
          <p:cNvSpPr>
            <a:spLocks noGrp="1"/>
          </p:cNvSpPr>
          <p:nvPr>
            <p:ph type="sldNum" sz="quarter" idx="5"/>
          </p:nvPr>
        </p:nvSpPr>
        <p:spPr/>
        <p:txBody>
          <a:bodyPr/>
          <a:lstStyle/>
          <a:p>
            <a:fld id="{A86A496C-D14B-C94A-B322-895757638307}" type="slidenum">
              <a:rPr lang="en-US" smtClean="0"/>
              <a:t>7</a:t>
            </a:fld>
            <a:endParaRPr lang="en-US"/>
          </a:p>
        </p:txBody>
      </p:sp>
    </p:spTree>
    <p:extLst>
      <p:ext uri="{BB962C8B-B14F-4D97-AF65-F5344CB8AC3E}">
        <p14:creationId xmlns:p14="http://schemas.microsoft.com/office/powerpoint/2010/main" val="1466685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explorations with R software packages led to this forecast being selected as the best model. It is a </a:t>
            </a:r>
            <a:r>
              <a:rPr lang="en-US" sz="1200" kern="1200" dirty="0">
                <a:solidFill>
                  <a:schemeClr val="tx1"/>
                </a:solidFill>
                <a:effectLst/>
                <a:latin typeface="+mn-lt"/>
                <a:ea typeface="+mn-ea"/>
                <a:cs typeface="+mn-cs"/>
              </a:rPr>
              <a:t>multiplicative Holt-Winters’ method with multiplicative errors.</a:t>
            </a:r>
          </a:p>
          <a:p>
            <a:endParaRPr lang="en-US" dirty="0"/>
          </a:p>
        </p:txBody>
      </p:sp>
      <p:sp>
        <p:nvSpPr>
          <p:cNvPr id="4" name="Slide Number Placeholder 3"/>
          <p:cNvSpPr>
            <a:spLocks noGrp="1"/>
          </p:cNvSpPr>
          <p:nvPr>
            <p:ph type="sldNum" sz="quarter" idx="5"/>
          </p:nvPr>
        </p:nvSpPr>
        <p:spPr/>
        <p:txBody>
          <a:bodyPr/>
          <a:lstStyle/>
          <a:p>
            <a:fld id="{A86A496C-D14B-C94A-B322-895757638307}" type="slidenum">
              <a:rPr lang="en-US" smtClean="0"/>
              <a:t>8</a:t>
            </a:fld>
            <a:endParaRPr lang="en-US"/>
          </a:p>
        </p:txBody>
      </p:sp>
    </p:spTree>
    <p:extLst>
      <p:ext uri="{BB962C8B-B14F-4D97-AF65-F5344CB8AC3E}">
        <p14:creationId xmlns:p14="http://schemas.microsoft.com/office/powerpoint/2010/main" val="2601194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interesting differences between the ETS(M,A,M) and the Facebook Prophet forecasts. The ETS model forecasts much higher spending, well above the 40,000 mark. The Prophet model is more conservative in its projections. The Prophet model was compared to the historical data (Dark blue line is forecasting spend numbers, black dots are the actual spend numbers. The light blue shade is 95% confidence interval around the forecast.). It captured all of the historical data points within its confidence intervals. Our team would recommend continuing to tune the Prophet forecast with additional information that is unique to Arion’s business model.</a:t>
            </a:r>
          </a:p>
          <a:p>
            <a:endParaRPr lang="en-US" dirty="0"/>
          </a:p>
        </p:txBody>
      </p:sp>
      <p:sp>
        <p:nvSpPr>
          <p:cNvPr id="4" name="Slide Number Placeholder 3"/>
          <p:cNvSpPr>
            <a:spLocks noGrp="1"/>
          </p:cNvSpPr>
          <p:nvPr>
            <p:ph type="sldNum" sz="quarter" idx="5"/>
          </p:nvPr>
        </p:nvSpPr>
        <p:spPr/>
        <p:txBody>
          <a:bodyPr/>
          <a:lstStyle/>
          <a:p>
            <a:fld id="{A86A496C-D14B-C94A-B322-895757638307}" type="slidenum">
              <a:rPr lang="en-US" smtClean="0"/>
              <a:t>9</a:t>
            </a:fld>
            <a:endParaRPr lang="en-US"/>
          </a:p>
        </p:txBody>
      </p:sp>
    </p:spTree>
    <p:extLst>
      <p:ext uri="{BB962C8B-B14F-4D97-AF65-F5344CB8AC3E}">
        <p14:creationId xmlns:p14="http://schemas.microsoft.com/office/powerpoint/2010/main" val="1917858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Boaz Allen Harris has provided a traditional forecast methodology utilizing the latest technologies available. But we do recommend that judgmental forecasting from Arion’s existing team or consultants from Booz Allen be added as an adjunct to these concluding observations. There is expert knowledge that can be applied to further increase the accuracy of these forecasting models.</a:t>
            </a:r>
          </a:p>
          <a:p>
            <a:endParaRPr lang="en-US" dirty="0"/>
          </a:p>
        </p:txBody>
      </p:sp>
      <p:sp>
        <p:nvSpPr>
          <p:cNvPr id="4" name="Slide Number Placeholder 3"/>
          <p:cNvSpPr>
            <a:spLocks noGrp="1"/>
          </p:cNvSpPr>
          <p:nvPr>
            <p:ph type="sldNum" sz="quarter" idx="5"/>
          </p:nvPr>
        </p:nvSpPr>
        <p:spPr/>
        <p:txBody>
          <a:bodyPr/>
          <a:lstStyle/>
          <a:p>
            <a:fld id="{A86A496C-D14B-C94A-B322-895757638307}" type="slidenum">
              <a:rPr lang="en-US" smtClean="0"/>
              <a:t>10</a:t>
            </a:fld>
            <a:endParaRPr lang="en-US"/>
          </a:p>
        </p:txBody>
      </p:sp>
    </p:spTree>
    <p:extLst>
      <p:ext uri="{BB962C8B-B14F-4D97-AF65-F5344CB8AC3E}">
        <p14:creationId xmlns:p14="http://schemas.microsoft.com/office/powerpoint/2010/main" val="2480232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27434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72706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75677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21592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09649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12/8/19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7815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12/8/19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4206198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12/8/19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96741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00764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12/8/19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68202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12/8/19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264258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12/8/19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7335866"/>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tif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5.tiff"/><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6.tiff"/><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8.tiff"/><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9.tiff"/><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A0CEB20-2839-496C-922D-A386524F3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EE33FA5-2378-4F59-8611-CE0F9CA50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1FC854-13F6-9048-8108-995817C3291C}"/>
              </a:ext>
            </a:extLst>
          </p:cNvPr>
          <p:cNvSpPr>
            <a:spLocks noGrp="1"/>
          </p:cNvSpPr>
          <p:nvPr>
            <p:ph type="ctrTitle"/>
          </p:nvPr>
        </p:nvSpPr>
        <p:spPr>
          <a:xfrm>
            <a:off x="704089" y="1298448"/>
            <a:ext cx="3624448" cy="3255264"/>
          </a:xfrm>
        </p:spPr>
        <p:txBody>
          <a:bodyPr>
            <a:normAutofit/>
          </a:bodyPr>
          <a:lstStyle/>
          <a:p>
            <a:pPr algn="ctr"/>
            <a:r>
              <a:rPr lang="en-US" sz="5500" b="1" dirty="0"/>
              <a:t>Time Forecasting Models</a:t>
            </a:r>
            <a:br>
              <a:rPr lang="en-US" sz="4600" dirty="0"/>
            </a:br>
            <a:endParaRPr lang="en-US" sz="4600" dirty="0"/>
          </a:p>
        </p:txBody>
      </p:sp>
      <p:sp>
        <p:nvSpPr>
          <p:cNvPr id="3" name="Subtitle 2">
            <a:extLst>
              <a:ext uri="{FF2B5EF4-FFF2-40B4-BE49-F238E27FC236}">
                <a16:creationId xmlns:a16="http://schemas.microsoft.com/office/drawing/2014/main" id="{633B3442-1E77-3F4D-AE52-19222E05977E}"/>
              </a:ext>
            </a:extLst>
          </p:cNvPr>
          <p:cNvSpPr>
            <a:spLocks noGrp="1"/>
          </p:cNvSpPr>
          <p:nvPr>
            <p:ph type="subTitle" idx="1"/>
          </p:nvPr>
        </p:nvSpPr>
        <p:spPr>
          <a:xfrm>
            <a:off x="696177" y="4553712"/>
            <a:ext cx="3632360" cy="1030934"/>
          </a:xfrm>
        </p:spPr>
        <p:txBody>
          <a:bodyPr>
            <a:normAutofit/>
          </a:bodyPr>
          <a:lstStyle/>
          <a:p>
            <a:pPr algn="ctr"/>
            <a:r>
              <a:rPr lang="en-US" sz="2200" dirty="0"/>
              <a:t>Boaz | Allen | Harris</a:t>
            </a:r>
          </a:p>
        </p:txBody>
      </p:sp>
      <p:pic>
        <p:nvPicPr>
          <p:cNvPr id="16" name="Picture 15">
            <a:extLst>
              <a:ext uri="{FF2B5EF4-FFF2-40B4-BE49-F238E27FC236}">
                <a16:creationId xmlns:a16="http://schemas.microsoft.com/office/drawing/2014/main" id="{B66F036D-EE3D-BE45-A6D5-05371178EB6B}"/>
              </a:ext>
            </a:extLst>
          </p:cNvPr>
          <p:cNvPicPr>
            <a:picLocks noChangeAspect="1"/>
          </p:cNvPicPr>
          <p:nvPr/>
        </p:nvPicPr>
        <p:blipFill>
          <a:blip r:embed="rId5"/>
          <a:stretch>
            <a:fillRect/>
          </a:stretch>
        </p:blipFill>
        <p:spPr>
          <a:xfrm>
            <a:off x="5120640" y="1753515"/>
            <a:ext cx="6367271" cy="3342817"/>
          </a:xfrm>
          <a:prstGeom prst="rect">
            <a:avLst/>
          </a:prstGeom>
        </p:spPr>
      </p:pic>
      <p:sp>
        <p:nvSpPr>
          <p:cNvPr id="25" name="Rectangle 24">
            <a:extLst>
              <a:ext uri="{FF2B5EF4-FFF2-40B4-BE49-F238E27FC236}">
                <a16:creationId xmlns:a16="http://schemas.microsoft.com/office/drawing/2014/main" id="{1C368AEB-D83A-432D-818C-3575285B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Online Media 17" descr="Recorded Sound">
            <a:hlinkClick r:id="" action="ppaction://media"/>
            <a:extLst>
              <a:ext uri="{FF2B5EF4-FFF2-40B4-BE49-F238E27FC236}">
                <a16:creationId xmlns:a16="http://schemas.microsoft.com/office/drawing/2014/main" id="{67531265-DA65-4C4E-A18E-7CB0683B85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599" y="4863757"/>
            <a:ext cx="812800" cy="812800"/>
          </a:xfrm>
          <a:prstGeom prst="rect">
            <a:avLst/>
          </a:prstGeom>
        </p:spPr>
      </p:pic>
    </p:spTree>
    <p:extLst>
      <p:ext uri="{BB962C8B-B14F-4D97-AF65-F5344CB8AC3E}">
        <p14:creationId xmlns:p14="http://schemas.microsoft.com/office/powerpoint/2010/main" val="338179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6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BFB570-DDDD-D142-AF5B-B1BC5103B005}"/>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ctr"/>
            <a:r>
              <a:rPr lang="en-US" sz="8000" kern="1200" spc="-100" baseline="0" dirty="0">
                <a:solidFill>
                  <a:schemeClr val="accent1"/>
                </a:solidFill>
                <a:latin typeface="+mj-lt"/>
                <a:ea typeface="+mj-ea"/>
                <a:cs typeface="+mj-cs"/>
              </a:rPr>
              <a:t>Final Comments</a:t>
            </a:r>
            <a:br>
              <a:rPr lang="en-US" sz="8000" kern="1200" spc="-100" baseline="0" dirty="0">
                <a:solidFill>
                  <a:schemeClr val="accent1"/>
                </a:solidFill>
                <a:latin typeface="+mj-lt"/>
                <a:ea typeface="+mj-ea"/>
                <a:cs typeface="+mj-cs"/>
              </a:rPr>
            </a:br>
            <a:endParaRPr lang="en-US" sz="8000" kern="1200" spc="-100" baseline="0" dirty="0">
              <a:solidFill>
                <a:schemeClr val="accent1"/>
              </a:solidFill>
              <a:latin typeface="+mj-lt"/>
              <a:ea typeface="+mj-ea"/>
              <a:cs typeface="+mj-cs"/>
            </a:endParaRPr>
          </a:p>
        </p:txBody>
      </p:sp>
      <p:sp>
        <p:nvSpPr>
          <p:cNvPr id="4" name="TextBox 3">
            <a:extLst>
              <a:ext uri="{FF2B5EF4-FFF2-40B4-BE49-F238E27FC236}">
                <a16:creationId xmlns:a16="http://schemas.microsoft.com/office/drawing/2014/main" id="{AE7637E7-7EAE-8442-B71F-0BEC413D4932}"/>
              </a:ext>
            </a:extLst>
          </p:cNvPr>
          <p:cNvSpPr txBox="1"/>
          <p:nvPr/>
        </p:nvSpPr>
        <p:spPr>
          <a:xfrm>
            <a:off x="1893132" y="4736218"/>
            <a:ext cx="4113498" cy="707886"/>
          </a:xfrm>
          <a:prstGeom prst="rect">
            <a:avLst/>
          </a:prstGeom>
          <a:noFill/>
        </p:spPr>
        <p:txBody>
          <a:bodyPr wrap="none" rtlCol="0">
            <a:spAutoFit/>
          </a:bodyPr>
          <a:lstStyle/>
          <a:p>
            <a:r>
              <a:rPr lang="en-US" sz="4000" dirty="0"/>
              <a:t>Boaz | Allen| Harris</a:t>
            </a:r>
          </a:p>
        </p:txBody>
      </p:sp>
      <p:pic>
        <p:nvPicPr>
          <p:cNvPr id="5" name="Online Media 4" descr="Recorded Sound">
            <a:hlinkClick r:id="" action="ppaction://media"/>
            <a:extLst>
              <a:ext uri="{FF2B5EF4-FFF2-40B4-BE49-F238E27FC236}">
                <a16:creationId xmlns:a16="http://schemas.microsoft.com/office/drawing/2014/main" id="{AC9F978B-94F6-964E-B218-1E8329B825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948195" y="3419587"/>
            <a:ext cx="812800" cy="812800"/>
          </a:xfrm>
          <a:prstGeom prst="rect">
            <a:avLst/>
          </a:prstGeom>
        </p:spPr>
      </p:pic>
    </p:spTree>
    <p:extLst>
      <p:ext uri="{BB962C8B-B14F-4D97-AF65-F5344CB8AC3E}">
        <p14:creationId xmlns:p14="http://schemas.microsoft.com/office/powerpoint/2010/main" val="276431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3A98E25-95DA-4E2F-94CC-5E79408EF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C125D5A-ECBE-45E5-AC10-E6040E77E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2240584-3C91-B14F-9AE6-A775F314A586}"/>
              </a:ext>
            </a:extLst>
          </p:cNvPr>
          <p:cNvSpPr>
            <a:spLocks noGrp="1"/>
          </p:cNvSpPr>
          <p:nvPr>
            <p:ph type="title"/>
          </p:nvPr>
        </p:nvSpPr>
        <p:spPr>
          <a:xfrm>
            <a:off x="641667" y="6128950"/>
            <a:ext cx="10908667" cy="469557"/>
          </a:xfrm>
        </p:spPr>
        <p:txBody>
          <a:bodyPr>
            <a:noAutofit/>
          </a:bodyPr>
          <a:lstStyle/>
          <a:p>
            <a:pPr algn="ctr"/>
            <a:br>
              <a:rPr lang="en-US" sz="5500" dirty="0"/>
            </a:br>
            <a:br>
              <a:rPr lang="en-US" sz="5500" dirty="0"/>
            </a:br>
            <a:r>
              <a:rPr lang="en-US" sz="5500" dirty="0"/>
              <a:t>Arion Furniture Division</a:t>
            </a:r>
            <a:br>
              <a:rPr lang="en-US" sz="5500" dirty="0"/>
            </a:br>
            <a:br>
              <a:rPr lang="en-US" sz="5500" dirty="0"/>
            </a:br>
            <a:br>
              <a:rPr lang="en-US" sz="5500" dirty="0"/>
            </a:br>
            <a:endParaRPr lang="en-US" sz="5500" dirty="0"/>
          </a:p>
        </p:txBody>
      </p:sp>
      <p:sp>
        <p:nvSpPr>
          <p:cNvPr id="14" name="Rectangle 13">
            <a:extLst>
              <a:ext uri="{FF2B5EF4-FFF2-40B4-BE49-F238E27FC236}">
                <a16:creationId xmlns:a16="http://schemas.microsoft.com/office/drawing/2014/main" id="{C91A9E14-079D-45CF-B122-0021417B3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F76A1AA8-E89E-48DB-9541-D072FBF7C012}"/>
              </a:ext>
            </a:extLst>
          </p:cNvPr>
          <p:cNvGraphicFramePr>
            <a:graphicFrameLocks noGrp="1"/>
          </p:cNvGraphicFramePr>
          <p:nvPr>
            <p:ph idx="1"/>
            <p:extLst>
              <p:ext uri="{D42A27DB-BD31-4B8C-83A1-F6EECF244321}">
                <p14:modId xmlns:p14="http://schemas.microsoft.com/office/powerpoint/2010/main" val="812311079"/>
              </p:ext>
            </p:extLst>
          </p:nvPr>
        </p:nvGraphicFramePr>
        <p:xfrm>
          <a:off x="702727" y="1029176"/>
          <a:ext cx="10786546" cy="34441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Online Media 3" descr="Recorded Sound">
            <a:hlinkClick r:id="" action="ppaction://media"/>
            <a:extLst>
              <a:ext uri="{FF2B5EF4-FFF2-40B4-BE49-F238E27FC236}">
                <a16:creationId xmlns:a16="http://schemas.microsoft.com/office/drawing/2014/main" id="{EC7AC9C4-7F31-CC42-B470-907B4ADD44E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689600" y="4388615"/>
            <a:ext cx="812800" cy="812800"/>
          </a:xfrm>
          <a:prstGeom prst="rect">
            <a:avLst/>
          </a:prstGeom>
        </p:spPr>
      </p:pic>
    </p:spTree>
    <p:extLst>
      <p:ext uri="{BB962C8B-B14F-4D97-AF65-F5344CB8AC3E}">
        <p14:creationId xmlns:p14="http://schemas.microsoft.com/office/powerpoint/2010/main" val="114990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56AD-A85F-E14C-97EB-A7969DFBBF2B}"/>
              </a:ext>
            </a:extLst>
          </p:cNvPr>
          <p:cNvSpPr>
            <a:spLocks noGrp="1"/>
          </p:cNvSpPr>
          <p:nvPr>
            <p:ph type="title"/>
          </p:nvPr>
        </p:nvSpPr>
        <p:spPr/>
        <p:txBody>
          <a:bodyPr>
            <a:normAutofit/>
          </a:bodyPr>
          <a:lstStyle/>
          <a:p>
            <a:pPr algn="ctr"/>
            <a:r>
              <a:rPr lang="en-US" sz="4500" dirty="0"/>
              <a:t>Good Forecasting Will…</a:t>
            </a:r>
          </a:p>
        </p:txBody>
      </p:sp>
      <p:sp>
        <p:nvSpPr>
          <p:cNvPr id="3" name="Content Placeholder 2">
            <a:extLst>
              <a:ext uri="{FF2B5EF4-FFF2-40B4-BE49-F238E27FC236}">
                <a16:creationId xmlns:a16="http://schemas.microsoft.com/office/drawing/2014/main" id="{EDDDE8A0-673C-FA40-8DE5-DA45EEFC3D89}"/>
              </a:ext>
            </a:extLst>
          </p:cNvPr>
          <p:cNvSpPr>
            <a:spLocks noGrp="1"/>
          </p:cNvSpPr>
          <p:nvPr>
            <p:ph idx="1"/>
          </p:nvPr>
        </p:nvSpPr>
        <p:spPr/>
        <p:txBody>
          <a:bodyPr>
            <a:normAutofit/>
          </a:bodyPr>
          <a:lstStyle/>
          <a:p>
            <a:r>
              <a:rPr lang="en-US" sz="3000" dirty="0"/>
              <a:t>Supply the right product at the right time and location</a:t>
            </a:r>
          </a:p>
          <a:p>
            <a:r>
              <a:rPr lang="en-US" sz="3000" dirty="0"/>
              <a:t>Minimize out-of-stock issues</a:t>
            </a:r>
          </a:p>
          <a:p>
            <a:r>
              <a:rPr lang="en-US" sz="3000" dirty="0"/>
              <a:t>Reduce inventory that is unsaleable</a:t>
            </a:r>
          </a:p>
        </p:txBody>
      </p:sp>
      <p:pic>
        <p:nvPicPr>
          <p:cNvPr id="4" name="Online Media 3" descr="Recorded Sound">
            <a:hlinkClick r:id="" action="ppaction://media"/>
            <a:extLst>
              <a:ext uri="{FF2B5EF4-FFF2-40B4-BE49-F238E27FC236}">
                <a16:creationId xmlns:a16="http://schemas.microsoft.com/office/drawing/2014/main" id="{40DA0095-5B0C-4446-8E10-E085507D33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5587492"/>
            <a:ext cx="812800" cy="812800"/>
          </a:xfrm>
          <a:prstGeom prst="rect">
            <a:avLst/>
          </a:prstGeom>
        </p:spPr>
      </p:pic>
    </p:spTree>
    <p:extLst>
      <p:ext uri="{BB962C8B-B14F-4D97-AF65-F5344CB8AC3E}">
        <p14:creationId xmlns:p14="http://schemas.microsoft.com/office/powerpoint/2010/main" val="386664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56025-432C-47A6-AE3E-5E57DF3E0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2D1A8B8-7523-49FA-B7DD-AE0B2271C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103072D6-06FB-4FD1-AF2E-CAC73C692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10A26E-D82C-4CF8-AD4B-F4C4CABE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7D41706-9383-D64C-B5FD-B9E8EBA049FD}"/>
              </a:ext>
            </a:extLst>
          </p:cNvPr>
          <p:cNvSpPr>
            <a:spLocks noGrp="1"/>
          </p:cNvSpPr>
          <p:nvPr>
            <p:ph type="title"/>
          </p:nvPr>
        </p:nvSpPr>
        <p:spPr>
          <a:xfrm>
            <a:off x="1069848" y="4590661"/>
            <a:ext cx="10210862" cy="1065690"/>
          </a:xfrm>
        </p:spPr>
        <p:txBody>
          <a:bodyPr vert="horz" lIns="91440" tIns="45720" rIns="91440" bIns="45720" rtlCol="0" anchor="b">
            <a:normAutofit/>
          </a:bodyPr>
          <a:lstStyle/>
          <a:p>
            <a:pPr algn="ctr"/>
            <a:r>
              <a:rPr lang="en-US" sz="5900" kern="1200" spc="-100" baseline="0" dirty="0">
                <a:solidFill>
                  <a:srgbClr val="FFFFFF"/>
                </a:solidFill>
                <a:latin typeface="+mj-lt"/>
                <a:ea typeface="+mj-ea"/>
                <a:cs typeface="+mj-cs"/>
              </a:rPr>
              <a:t>Arion Dataset </a:t>
            </a:r>
          </a:p>
        </p:txBody>
      </p:sp>
      <p:pic>
        <p:nvPicPr>
          <p:cNvPr id="4" name="Content Placeholder 3" descr="A screenshot of a cell phone&#10;&#10;Description automatically generated">
            <a:extLst>
              <a:ext uri="{FF2B5EF4-FFF2-40B4-BE49-F238E27FC236}">
                <a16:creationId xmlns:a16="http://schemas.microsoft.com/office/drawing/2014/main" id="{DBFAF961-A654-BB40-B5ED-3FF31BB52770}"/>
              </a:ext>
            </a:extLst>
          </p:cNvPr>
          <p:cNvPicPr>
            <a:picLocks noGrp="1"/>
          </p:cNvPicPr>
          <p:nvPr>
            <p:ph idx="1"/>
          </p:nvPr>
        </p:nvPicPr>
        <p:blipFill>
          <a:blip r:embed="rId5"/>
          <a:stretch>
            <a:fillRect/>
          </a:stretch>
        </p:blipFill>
        <p:spPr>
          <a:xfrm>
            <a:off x="2201251" y="529755"/>
            <a:ext cx="7948055" cy="3621257"/>
          </a:xfrm>
          <a:prstGeom prst="rect">
            <a:avLst/>
          </a:prstGeom>
        </p:spPr>
      </p:pic>
      <p:pic>
        <p:nvPicPr>
          <p:cNvPr id="5" name="Online Media 4" descr="Recorded Sound">
            <a:hlinkClick r:id="" action="ppaction://media"/>
            <a:extLst>
              <a:ext uri="{FF2B5EF4-FFF2-40B4-BE49-F238E27FC236}">
                <a16:creationId xmlns:a16="http://schemas.microsoft.com/office/drawing/2014/main" id="{7DBDD755-AA18-E941-B268-4F069EC841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66031" y="3040126"/>
            <a:ext cx="812800" cy="812800"/>
          </a:xfrm>
          <a:prstGeom prst="rect">
            <a:avLst/>
          </a:prstGeom>
        </p:spPr>
      </p:pic>
    </p:spTree>
    <p:extLst>
      <p:ext uri="{BB962C8B-B14F-4D97-AF65-F5344CB8AC3E}">
        <p14:creationId xmlns:p14="http://schemas.microsoft.com/office/powerpoint/2010/main" val="316182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153D9-A867-0B4F-999F-E5806B21FFAC}"/>
              </a:ext>
            </a:extLst>
          </p:cNvPr>
          <p:cNvSpPr>
            <a:spLocks noGrp="1"/>
          </p:cNvSpPr>
          <p:nvPr>
            <p:ph type="title"/>
          </p:nvPr>
        </p:nvSpPr>
        <p:spPr/>
        <p:txBody>
          <a:bodyPr/>
          <a:lstStyle/>
          <a:p>
            <a:pPr algn="ctr"/>
            <a:r>
              <a:rPr lang="en-US" dirty="0"/>
              <a:t>Furniture Sales Time Series </a:t>
            </a:r>
          </a:p>
        </p:txBody>
      </p:sp>
      <p:pic>
        <p:nvPicPr>
          <p:cNvPr id="7" name="Content Placeholder 6">
            <a:extLst>
              <a:ext uri="{FF2B5EF4-FFF2-40B4-BE49-F238E27FC236}">
                <a16:creationId xmlns:a16="http://schemas.microsoft.com/office/drawing/2014/main" id="{5024F527-5B18-4A42-8064-C7FA1C51D96C}"/>
              </a:ext>
            </a:extLst>
          </p:cNvPr>
          <p:cNvPicPr>
            <a:picLocks noGrp="1" noChangeAspect="1"/>
          </p:cNvPicPr>
          <p:nvPr>
            <p:ph idx="1"/>
          </p:nvPr>
        </p:nvPicPr>
        <p:blipFill>
          <a:blip r:embed="rId5"/>
          <a:stretch>
            <a:fillRect/>
          </a:stretch>
        </p:blipFill>
        <p:spPr>
          <a:xfrm>
            <a:off x="3868738" y="1838481"/>
            <a:ext cx="7315200" cy="3171513"/>
          </a:xfrm>
          <a:prstGeom prst="rect">
            <a:avLst/>
          </a:prstGeom>
        </p:spPr>
      </p:pic>
      <p:pic>
        <p:nvPicPr>
          <p:cNvPr id="9" name="Online Media 8" descr="Recorded Sound">
            <a:hlinkClick r:id="" action="ppaction://media"/>
            <a:extLst>
              <a:ext uri="{FF2B5EF4-FFF2-40B4-BE49-F238E27FC236}">
                <a16:creationId xmlns:a16="http://schemas.microsoft.com/office/drawing/2014/main" id="{896F19AA-5C04-5441-98B4-F7F62DE0DA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29859" y="168189"/>
            <a:ext cx="812800" cy="812800"/>
          </a:xfrm>
          <a:prstGeom prst="rect">
            <a:avLst/>
          </a:prstGeom>
        </p:spPr>
      </p:pic>
    </p:spTree>
    <p:extLst>
      <p:ext uri="{BB962C8B-B14F-4D97-AF65-F5344CB8AC3E}">
        <p14:creationId xmlns:p14="http://schemas.microsoft.com/office/powerpoint/2010/main" val="10522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9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man, table, group, kitchen&#10;&#10;Description automatically generated">
            <a:extLst>
              <a:ext uri="{FF2B5EF4-FFF2-40B4-BE49-F238E27FC236}">
                <a16:creationId xmlns:a16="http://schemas.microsoft.com/office/drawing/2014/main" id="{4A6BB031-B172-4F4A-8931-0071E4A1578C}"/>
              </a:ext>
            </a:extLst>
          </p:cNvPr>
          <p:cNvPicPr>
            <a:picLocks noChangeAspect="1"/>
          </p:cNvPicPr>
          <p:nvPr/>
        </p:nvPicPr>
        <p:blipFill>
          <a:blip r:embed="rId5"/>
          <a:stretch>
            <a:fillRect/>
          </a:stretch>
        </p:blipFill>
        <p:spPr>
          <a:xfrm>
            <a:off x="1702706" y="771434"/>
            <a:ext cx="8786588" cy="5271953"/>
          </a:xfrm>
          <a:prstGeom prst="rect">
            <a:avLst/>
          </a:prstGeom>
        </p:spPr>
      </p:pic>
      <p:pic>
        <p:nvPicPr>
          <p:cNvPr id="5" name="Online Media 4" descr="Recorded Sound">
            <a:hlinkClick r:id="" action="ppaction://media"/>
            <a:extLst>
              <a:ext uri="{FF2B5EF4-FFF2-40B4-BE49-F238E27FC236}">
                <a16:creationId xmlns:a16="http://schemas.microsoft.com/office/drawing/2014/main" id="{44F0BA1F-4B3A-FF44-B4BC-7CB9C63713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8919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3B7F0794-A9B4-6744-9B43-C0E723DD2B28}"/>
              </a:ext>
            </a:extLst>
          </p:cNvPr>
          <p:cNvPicPr/>
          <p:nvPr/>
        </p:nvPicPr>
        <p:blipFill>
          <a:blip r:embed="rId5"/>
          <a:stretch>
            <a:fillRect/>
          </a:stretch>
        </p:blipFill>
        <p:spPr>
          <a:xfrm>
            <a:off x="1161535" y="691978"/>
            <a:ext cx="9514703" cy="5664372"/>
          </a:xfrm>
          <a:prstGeom prst="rect">
            <a:avLst/>
          </a:prstGeom>
        </p:spPr>
      </p:pic>
      <p:pic>
        <p:nvPicPr>
          <p:cNvPr id="2" name="Online Media 1" descr="Recorded Sound">
            <a:hlinkClick r:id="" action="ppaction://media"/>
            <a:extLst>
              <a:ext uri="{FF2B5EF4-FFF2-40B4-BE49-F238E27FC236}">
                <a16:creationId xmlns:a16="http://schemas.microsoft.com/office/drawing/2014/main" id="{754D5549-ABFC-FB46-91BD-6B2F06C7BD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4122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FE4A123-913B-A543-A59E-CDCB5877D464}"/>
              </a:ext>
            </a:extLst>
          </p:cNvPr>
          <p:cNvPicPr/>
          <p:nvPr/>
        </p:nvPicPr>
        <p:blipFill>
          <a:blip r:embed="rId5"/>
          <a:stretch>
            <a:fillRect/>
          </a:stretch>
        </p:blipFill>
        <p:spPr>
          <a:xfrm>
            <a:off x="1779374" y="480060"/>
            <a:ext cx="8192529" cy="5854699"/>
          </a:xfrm>
          <a:prstGeom prst="rect">
            <a:avLst/>
          </a:prstGeom>
        </p:spPr>
      </p:pic>
      <p:pic>
        <p:nvPicPr>
          <p:cNvPr id="2" name="Online Media 1" descr="Recorded Sound">
            <a:hlinkClick r:id="" action="ppaction://media"/>
            <a:extLst>
              <a:ext uri="{FF2B5EF4-FFF2-40B4-BE49-F238E27FC236}">
                <a16:creationId xmlns:a16="http://schemas.microsoft.com/office/drawing/2014/main" id="{D8F63366-605D-794B-950E-DFB60D56D7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98089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social media post&#10;&#10;Description automatically generated">
            <a:extLst>
              <a:ext uri="{FF2B5EF4-FFF2-40B4-BE49-F238E27FC236}">
                <a16:creationId xmlns:a16="http://schemas.microsoft.com/office/drawing/2014/main" id="{1F1D532F-EF38-FC44-BF93-E97B9455DA2A}"/>
              </a:ext>
            </a:extLst>
          </p:cNvPr>
          <p:cNvPicPr>
            <a:picLocks noChangeAspect="1"/>
          </p:cNvPicPr>
          <p:nvPr/>
        </p:nvPicPr>
        <p:blipFill>
          <a:blip r:embed="rId5"/>
          <a:stretch>
            <a:fillRect/>
          </a:stretch>
        </p:blipFill>
        <p:spPr>
          <a:xfrm>
            <a:off x="569714" y="1421027"/>
            <a:ext cx="11145274" cy="4404926"/>
          </a:xfrm>
          <a:prstGeom prst="rect">
            <a:avLst/>
          </a:prstGeom>
        </p:spPr>
      </p:pic>
      <p:pic>
        <p:nvPicPr>
          <p:cNvPr id="4" name="Online Media 3" descr="Recorded Sound">
            <a:hlinkClick r:id="" action="ppaction://media"/>
            <a:extLst>
              <a:ext uri="{FF2B5EF4-FFF2-40B4-BE49-F238E27FC236}">
                <a16:creationId xmlns:a16="http://schemas.microsoft.com/office/drawing/2014/main" id="{06047846-B5E7-BB43-8C62-F9F9E9C778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2473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674</Words>
  <Application>Microsoft Macintosh PowerPoint</Application>
  <PresentationFormat>Widescreen</PresentationFormat>
  <Paragraphs>37</Paragraphs>
  <Slides>10</Slides>
  <Notes>9</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Corbel</vt:lpstr>
      <vt:lpstr>Wingdings 2</vt:lpstr>
      <vt:lpstr>Frame</vt:lpstr>
      <vt:lpstr>Time Forecasting Models </vt:lpstr>
      <vt:lpstr>  Arion Furniture Division   </vt:lpstr>
      <vt:lpstr>Good Forecasting Will…</vt:lpstr>
      <vt:lpstr>Arion Dataset </vt:lpstr>
      <vt:lpstr>Furniture Sales Time Series </vt:lpstr>
      <vt:lpstr>PowerPoint Presentation</vt:lpstr>
      <vt:lpstr>PowerPoint Presentation</vt:lpstr>
      <vt:lpstr>PowerPoint Presentation</vt:lpstr>
      <vt:lpstr>PowerPoint Presentation</vt:lpstr>
      <vt:lpstr>Final Comments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Forecasting Models </dc:title>
  <dc:creator>Deborah Harris</dc:creator>
  <cp:lastModifiedBy>Deborah Harris</cp:lastModifiedBy>
  <cp:revision>3</cp:revision>
  <dcterms:created xsi:type="dcterms:W3CDTF">2019-10-18T14:35:15Z</dcterms:created>
  <dcterms:modified xsi:type="dcterms:W3CDTF">2019-12-08T17:02:32Z</dcterms:modified>
</cp:coreProperties>
</file>